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60" r:id="rId4"/>
    <p:sldId id="263" r:id="rId5"/>
    <p:sldId id="271" r:id="rId6"/>
    <p:sldId id="269" r:id="rId7"/>
    <p:sldId id="287" r:id="rId8"/>
    <p:sldId id="291" r:id="rId9"/>
    <p:sldId id="295" r:id="rId10"/>
    <p:sldId id="296" r:id="rId11"/>
    <p:sldId id="279" r:id="rId12"/>
    <p:sldId id="288" r:id="rId13"/>
    <p:sldId id="292" r:id="rId14"/>
    <p:sldId id="297" r:id="rId15"/>
    <p:sldId id="298" r:id="rId16"/>
    <p:sldId id="299" r:id="rId17"/>
    <p:sldId id="300" r:id="rId18"/>
    <p:sldId id="261" r:id="rId19"/>
    <p:sldId id="273" r:id="rId20"/>
    <p:sldId id="301" r:id="rId21"/>
    <p:sldId id="262" r:id="rId22"/>
    <p:sldId id="274" r:id="rId23"/>
    <p:sldId id="282" r:id="rId24"/>
    <p:sldId id="277" r:id="rId25"/>
    <p:sldId id="275" r:id="rId26"/>
    <p:sldId id="276" r:id="rId27"/>
    <p:sldId id="280" r:id="rId28"/>
    <p:sldId id="270" r:id="rId29"/>
    <p:sldId id="289" r:id="rId30"/>
    <p:sldId id="265" r:id="rId31"/>
    <p:sldId id="284" r:id="rId32"/>
    <p:sldId id="302" r:id="rId33"/>
    <p:sldId id="285" r:id="rId34"/>
    <p:sldId id="266" r:id="rId35"/>
    <p:sldId id="267" r:id="rId36"/>
    <p:sldId id="286" r:id="rId37"/>
    <p:sldId id="303" r:id="rId38"/>
    <p:sldId id="304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18" autoAdjust="0"/>
    <p:restoredTop sz="73077" autoAdjust="0"/>
  </p:normalViewPr>
  <p:slideViewPr>
    <p:cSldViewPr>
      <p:cViewPr>
        <p:scale>
          <a:sx n="50" d="100"/>
          <a:sy n="50" d="100"/>
        </p:scale>
        <p:origin x="-1932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9E5B-BBE9-425C-9F96-F1AB7240B79D}" type="datetimeFigureOut">
              <a:rPr lang="ru-RU" smtClean="0"/>
              <a:t>15.04.2022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2D01-8C9E-4E59-9243-A6B5EAFCE90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200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9E5B-BBE9-425C-9F96-F1AB7240B79D}" type="datetimeFigureOut">
              <a:rPr lang="ru-RU" smtClean="0"/>
              <a:t>15.04.2022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2D01-8C9E-4E59-9243-A6B5EAFCE90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9584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9E5B-BBE9-425C-9F96-F1AB7240B79D}" type="datetimeFigureOut">
              <a:rPr lang="ru-RU" smtClean="0"/>
              <a:t>15.04.2022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2D01-8C9E-4E59-9243-A6B5EAFCE90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871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9E5B-BBE9-425C-9F96-F1AB7240B79D}" type="datetimeFigureOut">
              <a:rPr lang="ru-RU" smtClean="0"/>
              <a:t>15.04.2022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2D01-8C9E-4E59-9243-A6B5EAFCE90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7459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9E5B-BBE9-425C-9F96-F1AB7240B79D}" type="datetimeFigureOut">
              <a:rPr lang="ru-RU" smtClean="0"/>
              <a:t>15.04.2022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2D01-8C9E-4E59-9243-A6B5EAFCE90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4497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9E5B-BBE9-425C-9F96-F1AB7240B79D}" type="datetimeFigureOut">
              <a:rPr lang="ru-RU" smtClean="0"/>
              <a:t>15.04.2022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2D01-8C9E-4E59-9243-A6B5EAFCE90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7276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9E5B-BBE9-425C-9F96-F1AB7240B79D}" type="datetimeFigureOut">
              <a:rPr lang="ru-RU" smtClean="0"/>
              <a:t>15.04.2022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2D01-8C9E-4E59-9243-A6B5EAFCE90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6858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9E5B-BBE9-425C-9F96-F1AB7240B79D}" type="datetimeFigureOut">
              <a:rPr lang="ru-RU" smtClean="0"/>
              <a:t>15.04.2022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2D01-8C9E-4E59-9243-A6B5EAFCE90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586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9E5B-BBE9-425C-9F96-F1AB7240B79D}" type="datetimeFigureOut">
              <a:rPr lang="ru-RU" smtClean="0"/>
              <a:t>15.04.2022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2D01-8C9E-4E59-9243-A6B5EAFCE90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458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9E5B-BBE9-425C-9F96-F1AB7240B79D}" type="datetimeFigureOut">
              <a:rPr lang="ru-RU" smtClean="0"/>
              <a:t>15.04.2022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2D01-8C9E-4E59-9243-A6B5EAFCE90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4809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B9E5B-BBE9-425C-9F96-F1AB7240B79D}" type="datetimeFigureOut">
              <a:rPr lang="ru-RU" smtClean="0"/>
              <a:t>15.04.2022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A2D01-8C9E-4E59-9243-A6B5EAFCE90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347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B9E5B-BBE9-425C-9F96-F1AB7240B79D}" type="datetimeFigureOut">
              <a:rPr lang="ru-RU" smtClean="0"/>
              <a:t>15.04.2022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A2D01-8C9E-4E59-9243-A6B5EAFCE90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041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9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gif"/><Relationship Id="rId3" Type="http://schemas.openxmlformats.org/officeDocument/2006/relationships/image" Target="../media/image1.jpe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microsoft.com/office/2007/relationships/hdphoto" Target="../media/hdphoto3.wdp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2.jpeg"/><Relationship Id="rId9" Type="http://schemas.openxmlformats.org/officeDocument/2006/relationships/image" Target="../media/image13.png"/><Relationship Id="rId1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png"/><Relationship Id="rId3" Type="http://schemas.openxmlformats.org/officeDocument/2006/relationships/image" Target="../media/image1.jpeg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microsoft.com/office/2007/relationships/hdphoto" Target="../media/hdphoto3.wdp"/><Relationship Id="rId11" Type="http://schemas.openxmlformats.org/officeDocument/2006/relationships/image" Target="../media/image23.png"/><Relationship Id="rId5" Type="http://schemas.openxmlformats.org/officeDocument/2006/relationships/image" Target="../media/image10.png"/><Relationship Id="rId15" Type="http://schemas.microsoft.com/office/2007/relationships/hdphoto" Target="../media/hdphoto4.wdp"/><Relationship Id="rId10" Type="http://schemas.openxmlformats.org/officeDocument/2006/relationships/image" Target="../media/image22.jpeg"/><Relationship Id="rId4" Type="http://schemas.openxmlformats.org/officeDocument/2006/relationships/image" Target="../media/image2.jpeg"/><Relationship Id="rId9" Type="http://schemas.openxmlformats.org/officeDocument/2006/relationships/image" Target="../media/image21.jpe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7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jpe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.jpeg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1.jpe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10" Type="http://schemas.openxmlformats.org/officeDocument/2006/relationships/image" Target="../media/image38.png"/><Relationship Id="rId4" Type="http://schemas.openxmlformats.org/officeDocument/2006/relationships/image" Target="../media/image2.jpe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.jpe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microsoft.com/office/2007/relationships/hdphoto" Target="../media/hdphoto3.wdp"/><Relationship Id="rId11" Type="http://schemas.openxmlformats.org/officeDocument/2006/relationships/image" Target="../media/image43.png"/><Relationship Id="rId5" Type="http://schemas.openxmlformats.org/officeDocument/2006/relationships/image" Target="../media/image10.png"/><Relationship Id="rId10" Type="http://schemas.openxmlformats.org/officeDocument/2006/relationships/image" Target="../media/image42.png"/><Relationship Id="rId4" Type="http://schemas.openxmlformats.org/officeDocument/2006/relationships/image" Target="../media/image2.jpe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1.jpeg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2.xml"/><Relationship Id="rId6" Type="http://schemas.openxmlformats.org/officeDocument/2006/relationships/image" Target="../media/image47.png"/><Relationship Id="rId5" Type="http://schemas.openxmlformats.org/officeDocument/2006/relationships/image" Target="../media/image34.png"/><Relationship Id="rId4" Type="http://schemas.openxmlformats.org/officeDocument/2006/relationships/image" Target="../media/image46.png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2.png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3.xml"/><Relationship Id="rId6" Type="http://schemas.openxmlformats.org/officeDocument/2006/relationships/image" Target="../media/image51.png"/><Relationship Id="rId5" Type="http://schemas.openxmlformats.org/officeDocument/2006/relationships/image" Target="../media/image34.png"/><Relationship Id="rId10" Type="http://schemas.openxmlformats.org/officeDocument/2006/relationships/image" Target="../media/image55.png"/><Relationship Id="rId4" Type="http://schemas.openxmlformats.org/officeDocument/2006/relationships/image" Target="../media/image46.png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2.pn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Relationship Id="rId6" Type="http://schemas.openxmlformats.org/officeDocument/2006/relationships/image" Target="../media/image56.png"/><Relationship Id="rId5" Type="http://schemas.openxmlformats.org/officeDocument/2006/relationships/image" Target="../media/image34.png"/><Relationship Id="rId4" Type="http://schemas.openxmlformats.org/officeDocument/2006/relationships/image" Target="../media/image46.png"/><Relationship Id="rId9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2.png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5.xml"/><Relationship Id="rId6" Type="http://schemas.openxmlformats.org/officeDocument/2006/relationships/image" Target="../media/image60.png"/><Relationship Id="rId5" Type="http://schemas.openxmlformats.org/officeDocument/2006/relationships/image" Target="../media/image34.png"/><Relationship Id="rId10" Type="http://schemas.openxmlformats.org/officeDocument/2006/relationships/image" Target="../media/image64.png"/><Relationship Id="rId4" Type="http://schemas.openxmlformats.org/officeDocument/2006/relationships/image" Target="../media/image46.png"/><Relationship Id="rId9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6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6.xml"/><Relationship Id="rId6" Type="http://schemas.openxmlformats.org/officeDocument/2006/relationships/image" Target="../media/image65.png"/><Relationship Id="rId5" Type="http://schemas.openxmlformats.org/officeDocument/2006/relationships/image" Target="../media/image34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1.jpeg"/><Relationship Id="rId7" Type="http://schemas.openxmlformats.org/officeDocument/2006/relationships/image" Target="../media/image6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10" Type="http://schemas.openxmlformats.org/officeDocument/2006/relationships/image" Target="../media/image70.png"/><Relationship Id="rId4" Type="http://schemas.openxmlformats.org/officeDocument/2006/relationships/image" Target="../media/image2.jpeg"/><Relationship Id="rId9" Type="http://schemas.openxmlformats.org/officeDocument/2006/relationships/image" Target="../media/image6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1.jpeg"/><Relationship Id="rId7" Type="http://schemas.openxmlformats.org/officeDocument/2006/relationships/image" Target="../media/image7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microsoft.com/office/2007/relationships/hdphoto" Target="../media/hdphoto3.wdp"/><Relationship Id="rId11" Type="http://schemas.openxmlformats.org/officeDocument/2006/relationships/image" Target="../media/image75.png"/><Relationship Id="rId5" Type="http://schemas.openxmlformats.org/officeDocument/2006/relationships/image" Target="../media/image10.png"/><Relationship Id="rId10" Type="http://schemas.openxmlformats.org/officeDocument/2006/relationships/image" Target="../media/image74.png"/><Relationship Id="rId4" Type="http://schemas.openxmlformats.org/officeDocument/2006/relationships/image" Target="../media/image2.jpeg"/><Relationship Id="rId9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.jpeg"/><Relationship Id="rId7" Type="http://schemas.openxmlformats.org/officeDocument/2006/relationships/image" Target="../media/image7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10" Type="http://schemas.openxmlformats.org/officeDocument/2006/relationships/image" Target="../media/image79.png"/><Relationship Id="rId4" Type="http://schemas.openxmlformats.org/officeDocument/2006/relationships/image" Target="../media/image2.jpeg"/><Relationship Id="rId9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1.jpeg"/><Relationship Id="rId7" Type="http://schemas.openxmlformats.org/officeDocument/2006/relationships/image" Target="../media/image8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1.jpeg"/><Relationship Id="rId7" Type="http://schemas.openxmlformats.org/officeDocument/2006/relationships/image" Target="../media/image8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1.jpeg"/><Relationship Id="rId7" Type="http://schemas.openxmlformats.org/officeDocument/2006/relationships/image" Target="../media/image8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1.jpeg"/><Relationship Id="rId7" Type="http://schemas.openxmlformats.org/officeDocument/2006/relationships/image" Target="../media/image8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1.jpeg"/><Relationship Id="rId7" Type="http://schemas.openxmlformats.org/officeDocument/2006/relationships/image" Target="../media/image8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1.jpeg"/><Relationship Id="rId7" Type="http://schemas.openxmlformats.org/officeDocument/2006/relationships/image" Target="../media/image9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1.jpeg"/><Relationship Id="rId7" Type="http://schemas.openxmlformats.org/officeDocument/2006/relationships/image" Target="../media/image9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1.jpeg"/><Relationship Id="rId7" Type="http://schemas.openxmlformats.org/officeDocument/2006/relationships/image" Target="../media/image9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1.jpeg"/><Relationship Id="rId7" Type="http://schemas.openxmlformats.org/officeDocument/2006/relationships/image" Target="../media/image9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1.jpeg"/><Relationship Id="rId7" Type="http://schemas.openxmlformats.org/officeDocument/2006/relationships/image" Target="../media/image9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1.jpeg"/><Relationship Id="rId7" Type="http://schemas.openxmlformats.org/officeDocument/2006/relationships/image" Target="../media/image10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1.jpeg"/><Relationship Id="rId7" Type="http://schemas.openxmlformats.org/officeDocument/2006/relationships/image" Target="../media/image10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8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microsoft.com/office/2007/relationships/hdphoto" Target="../media/hdphoto5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31171"/>
            <a:ext cx="3656509" cy="2965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52536" y="-3"/>
            <a:ext cx="1728192" cy="1987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427" y="-170128"/>
            <a:ext cx="1892921" cy="2088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12119" y="1244639"/>
            <a:ext cx="523188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ВОЛОНТЕРСКИЙ </a:t>
            </a:r>
          </a:p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ПРОЕКТ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281" y="4149080"/>
            <a:ext cx="914400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«ПОД ЗНАМЕНЕМ ПОБЕДЫ»</a:t>
            </a:r>
            <a:endParaRPr lang="ru-RU" sz="5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243" y="6073865"/>
            <a:ext cx="51752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435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98"/>
    </mc:Choice>
    <mc:Fallback xmlns="">
      <p:transition spd="slow" advTm="73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47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0"/>
    </mc:Choice>
    <mc:Fallback xmlns="">
      <p:transition spd="slow" advTm="749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6"/>
            <a:ext cx="2719320" cy="2205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13920" y="329888"/>
            <a:ext cx="491615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ЦЕЛЬ ПРОЕКТА: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6510" y="1219962"/>
            <a:ext cx="881585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            Формирование </a:t>
            </a:r>
            <a:r>
              <a:rPr lang="ru-RU" sz="3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чувства преданности </a:t>
            </a:r>
            <a:endParaRPr lang="ru-RU" sz="32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              и </a:t>
            </a:r>
            <a:r>
              <a:rPr lang="ru-RU" sz="3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любви к своему Отечеству </a:t>
            </a:r>
            <a:endParaRPr lang="ru-RU" sz="32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ru-RU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для </a:t>
            </a:r>
            <a:r>
              <a:rPr lang="ru-RU" sz="3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мотивации детей  (в том числе с инвалидностью) к большей активности в реальной жизни.</a:t>
            </a:r>
            <a:endParaRPr lang="ru-RU" sz="32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243408" y="3599282"/>
            <a:ext cx="58863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ЦЕЛЕВАЯ ГРУППА: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09779" y="4347066"/>
            <a:ext cx="830430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spc="50" dirty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Дети от 7 до 17 лет  (в том числе  дети с инвалидностью </a:t>
            </a:r>
            <a:r>
              <a:rPr lang="ru-RU" sz="32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и ОВЗ, </a:t>
            </a:r>
            <a:r>
              <a:rPr lang="ru-RU" sz="3200" b="1" spc="50" dirty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а также дети, находящихся в трудной жизненной </a:t>
            </a:r>
            <a:r>
              <a:rPr lang="ru-RU" sz="32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ситуации и дети из многодетных семей).</a:t>
            </a:r>
            <a:endParaRPr lang="ru-RU" sz="3200" b="1" spc="5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F79646">
                  <a:tint val="1000"/>
                </a:srgbClr>
              </a:solidFill>
              <a:effectLst>
                <a:glow rad="139700">
                  <a:srgbClr val="F79646">
                    <a:satMod val="175000"/>
                    <a:alpha val="40000"/>
                  </a:srgbClr>
                </a:glow>
              </a:effectLst>
            </a:endParaRPr>
          </a:p>
        </p:txBody>
      </p:sp>
      <p:pic>
        <p:nvPicPr>
          <p:cNvPr id="10242" name="Picture 2" descr="https://1.bp.blogspot.com/--1GFze0-pR0/XZqvH8HnyXI/AAAAAAAABxk/BEOwzuplzxU-pCwdcErAr3Phg0vcTCiIQCLcBGAsYHQ/s1600/79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797" y="3434352"/>
            <a:ext cx="2534659" cy="316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47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26"/>
    </mc:Choice>
    <mc:Fallback xmlns="">
      <p:transition spd="slow" advTm="104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1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-3557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59487" y="117317"/>
            <a:ext cx="524855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НАШИ ОСНОВНЫЕ </a:t>
            </a:r>
          </a:p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МЕРОПРИЯТИЯ</a:t>
            </a:r>
            <a:endParaRPr lang="ru-RU" sz="48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171" name="Picture 3" descr="C:\ПРОЕКТЫ\ПОД ЗНАМЕНЕМ ПОБЕДЫ\Проект шлемы\ПЛАН РАБОЧИЙ\Слайд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8" y="928750"/>
            <a:ext cx="2771801" cy="251915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ПРОЕКТЫ\ПОД ЗНАМЕНЕМ ПОБЕДЫ\Проект шлемы\ПЛАН РАБОЧИЙ\Слайд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709" y="4467889"/>
            <a:ext cx="2877905" cy="234913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227" y="2831675"/>
            <a:ext cx="2398848" cy="2089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203" y="4138425"/>
            <a:ext cx="2892797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00" y="1686977"/>
            <a:ext cx="3246327" cy="279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594" y="4521824"/>
            <a:ext cx="2261570" cy="1977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2" name="Picture 14" descr="https://dmitrievna.ru/wp-content/uploads/2021/02/den_tankista_27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850" y="4467889"/>
            <a:ext cx="2256153" cy="2256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3" name="Picture 15" descr="C:\Users\asus\Desktop\ПЛАН РАБОЧИЙ кружок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87" y="1596425"/>
            <a:ext cx="2692807" cy="24514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6387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34"/>
    </mc:Choice>
    <mc:Fallback xmlns="">
      <p:transition spd="slow" advTm="163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-3557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 descr="C:\ПРОЕКТЫ\ПОД ЗНАМЕНЕМ ПОБЕДЫ\Проект шлемы\ПЛАН РАБОЧИЙ\Слайд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7"/>
          <a:stretch/>
        </p:blipFill>
        <p:spPr bwMode="auto">
          <a:xfrm>
            <a:off x="6865009" y="3499175"/>
            <a:ext cx="2335757" cy="22077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ПРОЕКТЫ\ПОД ЗНАМЕНЕМ ПОБЕДЫ\Проект шлемы\ПЛАН РАБОЧИЙ\Слайд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5942"/>
            <a:ext cx="2119424" cy="19657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ПРОЕКТЫ\ПОД ЗНАМЕНЕМ ПОБЕДЫ\Проект шлемы\ПЛАН РАБОЧИЙ\Слайд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234" y="1686978"/>
            <a:ext cx="2370765" cy="21533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C:\ПРОЕКТЫ\ПОД ЗНАМЕНЕМ ПОБЕДЫ\Проект шлемы\ПЛАН РАБОЧИЙ\Слайд1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3619404"/>
            <a:ext cx="2468475" cy="20874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234" y="3720616"/>
            <a:ext cx="3306870" cy="3004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952" y="1512647"/>
            <a:ext cx="3262313" cy="270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7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779" y="714609"/>
            <a:ext cx="2208014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9" name="Picture 15" descr="https://pickimage.ru/wp-content/uploads/images/detskie/boymilitaryuniform/detivvoenoiforme1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76" b="100000" l="3714" r="93143">
                        <a14:foregroundMark x1="37857" y1="43370" x2="37857" y2="43370"/>
                        <a14:foregroundMark x1="58143" y1="45166" x2="58143" y2="45166"/>
                        <a14:foregroundMark x1="59143" y1="90055" x2="59143" y2="90055"/>
                        <a14:foregroundMark x1="82286" y1="78177" x2="82286" y2="78177"/>
                        <a14:foregroundMark x1="78000" y1="78177" x2="78000" y2="78177"/>
                        <a14:foregroundMark x1="79000" y1="81354" x2="79000" y2="81354"/>
                        <a14:foregroundMark x1="83714" y1="80387" x2="83714" y2="80387"/>
                        <a14:foregroundMark x1="85571" y1="76796" x2="85571" y2="76796"/>
                        <a14:foregroundMark x1="83286" y1="76243" x2="83286" y2="76243"/>
                        <a14:foregroundMark x1="80429" y1="76243" x2="80429" y2="76243"/>
                        <a14:foregroundMark x1="61571" y1="87293" x2="61571" y2="87293"/>
                        <a14:foregroundMark x1="83714" y1="62569" x2="83714" y2="62569"/>
                        <a14:foregroundMark x1="80000" y1="61602" x2="80000" y2="61602"/>
                        <a14:foregroundMark x1="79000" y1="67127" x2="79000" y2="67127"/>
                        <a14:foregroundMark x1="82857" y1="68923" x2="82857" y2="68923"/>
                        <a14:foregroundMark x1="87000" y1="67680" x2="87000" y2="67680"/>
                        <a14:foregroundMark x1="87000" y1="64365" x2="87000" y2="64365"/>
                        <a14:foregroundMark x1="80143" y1="79972" x2="80143" y2="79972"/>
                        <a14:foregroundMark x1="81857" y1="79972" x2="81857" y2="79972"/>
                        <a14:foregroundMark x1="84000" y1="79696" x2="84000" y2="79696"/>
                        <a14:foregroundMark x1="84429" y1="77348" x2="84429" y2="77348"/>
                        <a14:foregroundMark x1="82143" y1="75967" x2="82143" y2="75967"/>
                        <a14:foregroundMark x1="79286" y1="75138" x2="79286" y2="75138"/>
                        <a14:foregroundMark x1="80857" y1="68923" x2="80857" y2="68923"/>
                        <a14:foregroundMark x1="80714" y1="66022" x2="80714" y2="66022"/>
                        <a14:foregroundMark x1="78857" y1="65470" x2="78857" y2="65470"/>
                        <a14:foregroundMark x1="77429" y1="66160" x2="77429" y2="66160"/>
                        <a14:foregroundMark x1="81571" y1="62017" x2="81571" y2="62017"/>
                        <a14:foregroundMark x1="85429" y1="61878" x2="85429" y2="61878"/>
                        <a14:foregroundMark x1="84000" y1="60912" x2="84000" y2="60912"/>
                        <a14:foregroundMark x1="88571" y1="69613" x2="88571" y2="69613"/>
                        <a14:foregroundMark x1="73857" y1="64088" x2="73857" y2="64088"/>
                        <a14:foregroundMark x1="70857" y1="63674" x2="70857" y2="63674"/>
                        <a14:foregroundMark x1="69286" y1="66436" x2="69286" y2="66436"/>
                        <a14:foregroundMark x1="75286" y1="70856" x2="75286" y2="70856"/>
                        <a14:foregroundMark x1="74857" y1="69199" x2="74857" y2="69199"/>
                        <a14:foregroundMark x1="69286" y1="65193" x2="69286" y2="65193"/>
                        <a14:foregroundMark x1="69286" y1="63260" x2="69286" y2="63260"/>
                        <a14:foregroundMark x1="75714" y1="64779" x2="75714" y2="64779"/>
                        <a14:foregroundMark x1="72714" y1="69613" x2="72714" y2="69613"/>
                        <a14:foregroundMark x1="59000" y1="86326" x2="59000" y2="86326"/>
                        <a14:backgroundMark x1="79286" y1="72099" x2="79286" y2="72099"/>
                        <a14:backgroundMark x1="70286" y1="71133" x2="70286" y2="71133"/>
                        <a14:backgroundMark x1="76429" y1="68923" x2="76429" y2="68923"/>
                        <a14:backgroundMark x1="73000" y1="70718" x2="73000" y2="70718"/>
                        <a14:backgroundMark x1="78286" y1="63260" x2="78286" y2="63260"/>
                        <a14:backgroundMark x1="76429" y1="67541" x2="76429" y2="675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87709"/>
            <a:ext cx="2421405" cy="250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715227" y="117317"/>
            <a:ext cx="524855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НАШИ ОСНОВНЫЕ </a:t>
            </a:r>
          </a:p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МЕРОПРИЯТИЯ</a:t>
            </a:r>
            <a:endParaRPr lang="ru-RU" sz="48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775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02"/>
    </mc:Choice>
    <mc:Fallback xmlns="">
      <p:transition spd="slow" advTm="166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-3557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71800" y="1796032"/>
            <a:ext cx="602684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400" b="1" spc="50" dirty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Пандемия помогла нам найти дополнительные пути реализации проекта, тем самым значительно расширив его границы.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87029" y="276542"/>
            <a:ext cx="71287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ПРОЕКТ</a:t>
            </a:r>
            <a:endParaRPr lang="ru-RU" sz="40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glow rad="139700">
                  <a:srgbClr val="8064A2">
                    <a:satMod val="175000"/>
                    <a:alpha val="40000"/>
                  </a:srgb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lvl="0"/>
            <a:r>
              <a:rPr lang="ru-RU" sz="40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«ПОД ЗНАМЕНЕМ ПОБЕДЫ»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32770" name="Picture 2" descr="https://img14.postila.ru/resize?w=460&amp;src=%2Fdata%2Ff4%2F30%2Fbe%2F6a%2Ff430be6a5b16796e9fbcfc774aedf814c5a7750c052049fa884273e29d5aa7b7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6152" y="1412776"/>
            <a:ext cx="4885665" cy="697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797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73"/>
    </mc:Choice>
    <mc:Fallback xmlns="">
      <p:transition spd="slow" advTm="6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31316" y="9001"/>
            <a:ext cx="9175316" cy="688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1591" y="1859338"/>
            <a:ext cx="82579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БЫЛО РЕШЕНО – АДАПТИРУЕМСЯ К СИТУАЦИИ И ПРОВОДИМ МЕРОПРИЯТИЯ В ОФЛАЙН И ОНЛАЙН ФОРМАТАХ…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08727" y="122056"/>
            <a:ext cx="7128792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САМО НАЗВАНИЕ </a:t>
            </a:r>
          </a:p>
          <a:p>
            <a:pPr lvl="0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ПРОЕКТА «ПОД </a:t>
            </a:r>
            <a:r>
              <a:rPr lang="ru-RU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ЗНАМЕНЕМ ПОБЕДЫ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 ПРИДАВАЛО СИЛ…</a:t>
            </a:r>
            <a:endParaRPr lang="ru-RU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7660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3436216"/>
            <a:ext cx="5117925" cy="331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61" name="Picture 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7" y="3655849"/>
            <a:ext cx="3840541" cy="287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166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87"/>
    </mc:Choice>
    <mc:Fallback xmlns="">
      <p:transition spd="slow" advTm="8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584" y="-3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586" y="1772816"/>
            <a:ext cx="9143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МЫ ПРОВЕЛИ ДВАДЦАТЬ ШЕСТЬ ВСТРЕЧ В ДВУХ СМЕНАХ ОНЛАЙН-ЛАГЕРЯ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5505" y="276542"/>
            <a:ext cx="7128792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/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ПРОЕКТ</a:t>
            </a:r>
            <a:endParaRPr lang="ru-RU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lvl="0"/>
            <a:r>
              <a:rPr lang="ru-RU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«ПОД ЗНАМЕНЕМ ПОБЕДЫ»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6570"/>
          <a:stretch/>
        </p:blipFill>
        <p:spPr bwMode="auto">
          <a:xfrm>
            <a:off x="107504" y="3039462"/>
            <a:ext cx="4534236" cy="3610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814" y="3242984"/>
            <a:ext cx="4053185" cy="324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413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33"/>
    </mc:Choice>
    <mc:Fallback xmlns="">
      <p:transition spd="slow" advTm="71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32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365872"/>
              </p:ext>
            </p:extLst>
          </p:nvPr>
        </p:nvGraphicFramePr>
        <p:xfrm>
          <a:off x="215516" y="1067321"/>
          <a:ext cx="8712967" cy="57919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4136"/>
                <a:gridCol w="1944216"/>
                <a:gridCol w="5544615"/>
              </a:tblGrid>
              <a:tr h="513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Дата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мероприятия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Содержание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</a:tr>
              <a:tr h="8272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 день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21.11.2020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«Мы – наследники Великой Победы!»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«Пять вех в истории моей страны»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Беседы с детьми об историческом прошлом нашей </a:t>
                      </a:r>
                      <a:r>
                        <a:rPr lang="ru-RU" sz="1400" dirty="0" smtClean="0">
                          <a:effectLst/>
                        </a:rPr>
                        <a:t>Родины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2 день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25.11.2020</a:t>
                      </a:r>
                      <a:endParaRPr lang="ru-RU" sz="1600" dirty="0">
                        <a:effectLst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«Разведка доложила точно»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Проведение </a:t>
                      </a:r>
                      <a:r>
                        <a:rPr lang="ru-RU" sz="1400" dirty="0" err="1">
                          <a:effectLst/>
                        </a:rPr>
                        <a:t>квеста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</a:tr>
              <a:tr h="555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3 день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28.11.2020</a:t>
                      </a:r>
                      <a:endParaRPr lang="ru-RU" sz="1600" dirty="0">
                        <a:effectLst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«И грянул бой»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Интерактивная беседа – </a:t>
                      </a:r>
                      <a:r>
                        <a:rPr lang="ru-RU" sz="1400" dirty="0" err="1">
                          <a:effectLst/>
                        </a:rPr>
                        <a:t>квест</a:t>
                      </a:r>
                      <a:r>
                        <a:rPr lang="ru-RU" sz="1400" dirty="0">
                          <a:effectLst/>
                        </a:rPr>
                        <a:t>, посвящённая Полтавской битве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</a:tr>
              <a:tr h="669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4 день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02.12.2020</a:t>
                      </a:r>
                      <a:endParaRPr lang="ru-RU" sz="1600" dirty="0">
                        <a:effectLst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«Спасибо, прадед, за Победу!»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Встреча и беседа с ветеранами Великой Отечественной войны, детьми войны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Старт </a:t>
                      </a:r>
                      <a:r>
                        <a:rPr lang="ru-RU" sz="1400" dirty="0" err="1">
                          <a:effectLst/>
                        </a:rPr>
                        <a:t>видеофлешмоба</a:t>
                      </a:r>
                      <a:r>
                        <a:rPr lang="ru-RU" sz="1400" dirty="0">
                          <a:effectLst/>
                        </a:rPr>
                        <a:t> «Спасибо, прадед, за Победу!»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</a:tr>
              <a:tr h="555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5 день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05.12.2020</a:t>
                      </a:r>
                      <a:endParaRPr lang="ru-RU" sz="1600" dirty="0">
                        <a:effectLst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«Этот день Победы…»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Музыкальный </a:t>
                      </a:r>
                      <a:r>
                        <a:rPr lang="ru-RU" sz="1400" dirty="0" err="1">
                          <a:effectLst/>
                        </a:rPr>
                        <a:t>квест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Концерт военных песен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</a:tr>
              <a:tr h="1111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6 день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09.12.2020</a:t>
                      </a:r>
                      <a:endParaRPr lang="ru-RU" sz="1600" dirty="0">
                        <a:effectLst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«День героев Отечества»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Защита проектов на тему: «Юные герои Великой Отечественной войны»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Демонстрация фильма о родных – участниках Великой Отечественной войны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Акция «Зажги свою свечу»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Открытие галереи «Дорога Памяти»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Награждение грамотами и благодарственными письмами активных участников мероприятий в рамках проекта «Под знаменем Победы</a:t>
                      </a:r>
                      <a:r>
                        <a:rPr lang="ru-RU" sz="1400" dirty="0" smtClean="0">
                          <a:effectLst/>
                        </a:rPr>
                        <a:t>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29" marR="28329" marT="0" marB="0"/>
                </a:tc>
              </a:tr>
            </a:tbl>
          </a:graphicData>
        </a:graphic>
      </p:graphicFrame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60"/>
            <a:ext cx="1547664" cy="1253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375" y="294597"/>
            <a:ext cx="226853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91680" y="29465"/>
            <a:ext cx="4572000" cy="95410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ПЛАН-СЕТКА ВТОРОЙ СМЕНЫ ОНЛАЙН ЛАГЕЯ</a:t>
            </a:r>
            <a:endParaRPr lang="ru-RU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755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23"/>
    </mc:Choice>
    <mc:Fallback xmlns="">
      <p:transition spd="slow" advTm="8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584" y="-3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2" y="258484"/>
            <a:ext cx="5688631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 К КАЖДОЙ ВСТРЕЧЕ МЫ ОТВЕТСТВЕННО ГОТОВИЛИСЬ…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99" y="1537621"/>
            <a:ext cx="4219070" cy="2575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1" name="Picture 3" descr="C:\Users\asus\Desktop\Лагерь 11-12 2020 ПЗП\Анонс 28.11.202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584" y="1475262"/>
            <a:ext cx="4095872" cy="270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46" y="4195323"/>
            <a:ext cx="4188523" cy="2433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584" y="4195323"/>
            <a:ext cx="4095871" cy="254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070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56"/>
    </mc:Choice>
    <mc:Fallback xmlns="">
      <p:transition spd="slow" advTm="7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03011" y="239963"/>
            <a:ext cx="6856076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ОНЛАЙН ЛАГЕРЬ </a:t>
            </a:r>
          </a:p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«ПОД ЗНАМЕНЕМ ПОБЕДЫ»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38" y="1652975"/>
            <a:ext cx="2618080" cy="2618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64"/>
          <a:stretch/>
        </p:blipFill>
        <p:spPr bwMode="auto">
          <a:xfrm>
            <a:off x="213738" y="4379130"/>
            <a:ext cx="3178546" cy="231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4" b="15516"/>
          <a:stretch/>
        </p:blipFill>
        <p:spPr bwMode="auto">
          <a:xfrm>
            <a:off x="3413625" y="1599981"/>
            <a:ext cx="4951183" cy="2846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89"/>
          <a:stretch/>
        </p:blipFill>
        <p:spPr bwMode="auto">
          <a:xfrm>
            <a:off x="6876256" y="4405483"/>
            <a:ext cx="2113869" cy="2291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664" y="4644700"/>
            <a:ext cx="2578770" cy="206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352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00"/>
    </mc:Choice>
    <mc:Fallback xmlns="">
      <p:transition spd="slow" advTm="8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584" y="-3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4" y="548680"/>
            <a:ext cx="7532911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Нас посетили именитые гости, которые своим примером показывают, что в жизни никогда не надо отчаиваться!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567" y="2420888"/>
            <a:ext cx="5286945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 descr="https://sun9-46.userapi.com/c857532/v857532247/10ca41/61SNceufcFM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19" y="2453898"/>
            <a:ext cx="2723110" cy="318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18337" y="5473005"/>
            <a:ext cx="1802673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«ДРУЗЬЯ </a:t>
            </a:r>
          </a:p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 </a:t>
            </a:r>
          </a:p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КОЛЕСАХ»</a:t>
            </a:r>
            <a:endParaRPr lang="ru-RU" sz="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220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31"/>
    </mc:Choice>
    <mc:Fallback xmlns="">
      <p:transition spd="slow" advTm="79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" cy="148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987" y="-10666"/>
            <a:ext cx="226853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28800" y="34587"/>
            <a:ext cx="968724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МЫ ПЕЛИ ПЕСНИ, </a:t>
            </a:r>
          </a:p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ПРОХОДИЛИ КВЕСТЫ… 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76"/>
          <a:stretch/>
        </p:blipFill>
        <p:spPr bwMode="auto">
          <a:xfrm>
            <a:off x="5130076" y="1567796"/>
            <a:ext cx="3958001" cy="2825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515" y="4453994"/>
            <a:ext cx="2899926" cy="2319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4" r="13378"/>
          <a:stretch/>
        </p:blipFill>
        <p:spPr bwMode="auto">
          <a:xfrm>
            <a:off x="218462" y="1481137"/>
            <a:ext cx="4497554" cy="3613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555" y="5162703"/>
            <a:ext cx="3149830" cy="162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761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2"/>
    </mc:Choice>
    <mc:Fallback xmlns="">
      <p:transition spd="slow" advTm="80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" cy="148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987" y="-10666"/>
            <a:ext cx="226853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28800" y="34587"/>
            <a:ext cx="968724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ЗАПУСТИЛИ </a:t>
            </a:r>
            <a:endParaRPr lang="ru-RU" sz="44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ВИДЕОФЛЕШМОБ…</a:t>
            </a:r>
            <a:endParaRPr lang="ru-RU" sz="4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029" y="1340768"/>
            <a:ext cx="90064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«Спасибо, прадед, за Победу!»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8" y="2048654"/>
            <a:ext cx="3544164" cy="248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048655"/>
            <a:ext cx="3939420" cy="240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9" y="4603441"/>
            <a:ext cx="3089920" cy="2181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068" y="4622779"/>
            <a:ext cx="333465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168" y="4757060"/>
            <a:ext cx="2002502" cy="2002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423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80"/>
    </mc:Choice>
    <mc:Fallback xmlns="">
      <p:transition spd="slow" advTm="84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" cy="148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987" y="-10666"/>
            <a:ext cx="226853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28800" y="34587"/>
            <a:ext cx="968724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ПРОШЛИ </a:t>
            </a:r>
            <a:r>
              <a:rPr lang="ru-RU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ШКОЛУ </a:t>
            </a:r>
            <a:endParaRPr lang="ru-RU" sz="44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РАЗВЕДЧИКОВ…</a:t>
            </a:r>
            <a:endParaRPr lang="ru-RU" sz="4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4" r="14539"/>
          <a:stretch/>
        </p:blipFill>
        <p:spPr bwMode="auto">
          <a:xfrm>
            <a:off x="627862" y="1630407"/>
            <a:ext cx="3073355" cy="246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01" y="4149022"/>
            <a:ext cx="4569655" cy="2570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95038"/>
            <a:ext cx="4104456" cy="2675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2" name="Picture 6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1" r="8760"/>
          <a:stretch/>
        </p:blipFill>
        <p:spPr bwMode="auto">
          <a:xfrm>
            <a:off x="5622373" y="4454612"/>
            <a:ext cx="2557228" cy="226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051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82"/>
    </mc:Choice>
    <mc:Fallback xmlns="">
      <p:transition spd="slow" advTm="73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" cy="148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987" y="-10666"/>
            <a:ext cx="226853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28800" y="34587"/>
            <a:ext cx="484362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ОРГАНИЗОВАЛИ </a:t>
            </a:r>
            <a:endParaRPr lang="ru-RU" sz="44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САЛЮТ…</a:t>
            </a:r>
            <a:endParaRPr lang="ru-RU" sz="4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7904" y="6070516"/>
            <a:ext cx="5331811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/>
            <a:r>
              <a:rPr lang="ru-RU" sz="4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 МНОГОЕ 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ДРУГОЕ…</a:t>
            </a:r>
            <a:endParaRPr lang="ru-RU" sz="4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0" y="1574382"/>
            <a:ext cx="3424064" cy="2568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574382"/>
            <a:ext cx="1905000" cy="253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792" y="1329254"/>
            <a:ext cx="2582184" cy="4588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71615" y="3950902"/>
            <a:ext cx="2477217" cy="3300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6" name="Picture 6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11"/>
          <a:stretch/>
        </p:blipFill>
        <p:spPr bwMode="auto">
          <a:xfrm>
            <a:off x="3686793" y="4362739"/>
            <a:ext cx="2142135" cy="17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972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5"/>
    </mc:Choice>
    <mc:Fallback xmlns="">
      <p:transition spd="slow" advTm="77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" cy="148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987" y="-10666"/>
            <a:ext cx="226853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28800" y="34587"/>
            <a:ext cx="968724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 КАК ЖЕ </a:t>
            </a:r>
          </a:p>
          <a:p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РЕАЛЬНЫЙ МИР???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7206" y="6160493"/>
            <a:ext cx="884203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ДЕТИ НАС ВСТРЕЧАЛИ С ВОСТОРГОМ!!!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11"/>
          <a:stretch/>
        </p:blipFill>
        <p:spPr bwMode="auto">
          <a:xfrm>
            <a:off x="303222" y="2000028"/>
            <a:ext cx="3914754" cy="3960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0" r="24658"/>
          <a:stretch/>
        </p:blipFill>
        <p:spPr bwMode="auto">
          <a:xfrm>
            <a:off x="4478466" y="2191600"/>
            <a:ext cx="4376347" cy="357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251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77"/>
    </mc:Choice>
    <mc:Fallback xmlns="">
      <p:transition spd="slow" advTm="65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641" y="106712"/>
            <a:ext cx="574824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МЫ С УДОВОЛЬСТВИЕМ ХОДИЛИ</a:t>
            </a:r>
          </a:p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В ГОСТИ И ПРОВОДИЛИ </a:t>
            </a:r>
          </a:p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ВЫЕЗДНЫЕ МЕРОПРИЯТИЯ…</a:t>
            </a:r>
            <a:endParaRPr lang="ru-RU" sz="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217" name="Picture 1" descr="C:\ПРОЕКТЫ\ПОД ЗНАМЕНЕМ ПОБЕДЫ\Мероприятия\Каргино 5 августа\изображение_viber_2020-08-05_14-43-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939" y="1522152"/>
            <a:ext cx="2457403" cy="4368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ПРОЕКТЫ\ПОД ЗНАМЕНЕМ ПОБЕДЫ\Мероприятия\Каргино 5 августа\изображение_viber_2020-08-05_14-43-1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68"/>
          <a:stretch/>
        </p:blipFill>
        <p:spPr bwMode="auto">
          <a:xfrm>
            <a:off x="2592556" y="1498345"/>
            <a:ext cx="3231739" cy="232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ПРОЕКТЫ\ПОД ЗНАМЕНЕМ ПОБЕДЫ\Мероприятия\Каргино 5 августа\изображение_viber_2020-08-05_14-4ороо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77921" y="1547610"/>
            <a:ext cx="3131387" cy="418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6"/>
          <a:stretch/>
        </p:blipFill>
        <p:spPr bwMode="auto">
          <a:xfrm>
            <a:off x="2625408" y="3895756"/>
            <a:ext cx="3203580" cy="196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32333" y="5733256"/>
            <a:ext cx="91853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Виртуальные экскурсии в дворовом лагере с. Каргино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968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76"/>
    </mc:Choice>
    <mc:Fallback xmlns="">
      <p:transition spd="slow" advTm="87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55756" y="0"/>
            <a:ext cx="57205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В дворовом лагере «ЛАГЕРНЫЕ ИСТОРИИ» </a:t>
            </a:r>
            <a:r>
              <a:rPr lang="ru-RU" sz="3600" b="1" spc="50" dirty="0" err="1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р.п</a:t>
            </a:r>
            <a:r>
              <a:rPr lang="ru-RU" sz="36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. Вешкайма</a:t>
            </a:r>
            <a:endParaRPr lang="ru-RU" sz="3600" b="1" spc="5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F79646">
                  <a:tint val="1000"/>
                </a:srgbClr>
              </a:solidFill>
              <a:effectLst>
                <a:glow rad="139700">
                  <a:srgbClr val="F79646">
                    <a:satMod val="175000"/>
                    <a:alpha val="40000"/>
                  </a:srgbClr>
                </a:glo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47" y="2006815"/>
            <a:ext cx="2983357" cy="2237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 descr="C:\ПРОЕКТЫ\ПОД ЗНАМЕНЕМ ПОБЕДЫ\Мероприятия\Лагерь школа исскуств\изображение_viber_2020-08-18_08-ипип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9"/>
          <a:stretch/>
        </p:blipFill>
        <p:spPr bwMode="auto">
          <a:xfrm>
            <a:off x="6062274" y="1942170"/>
            <a:ext cx="2961517" cy="253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47" y="4482021"/>
            <a:ext cx="2760157" cy="207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507" y="1893866"/>
            <a:ext cx="2478981" cy="4403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369" y="4711594"/>
            <a:ext cx="2861285" cy="1840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903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84"/>
    </mc:Choice>
    <mc:Fallback xmlns="">
      <p:transition spd="slow" advTm="98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08727" y="159233"/>
            <a:ext cx="72326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В дворовом лагере</a:t>
            </a:r>
          </a:p>
          <a:p>
            <a:pPr lvl="0"/>
            <a:r>
              <a:rPr lang="ru-RU" sz="36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 ул. Школьная в </a:t>
            </a:r>
            <a:r>
              <a:rPr lang="ru-RU" sz="3600" b="1" spc="50" dirty="0" err="1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р.п</a:t>
            </a:r>
            <a:r>
              <a:rPr lang="ru-RU" sz="36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. Вешкайма</a:t>
            </a:r>
            <a:endParaRPr lang="ru-RU" sz="3600" b="1" spc="5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F79646">
                  <a:tint val="1000"/>
                </a:srgbClr>
              </a:solidFill>
              <a:effectLst>
                <a:glow rad="139700">
                  <a:srgbClr val="F79646">
                    <a:satMod val="175000"/>
                    <a:alpha val="40000"/>
                  </a:srgbClr>
                </a:glow>
              </a:effectLst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06" y="1587405"/>
            <a:ext cx="5822437" cy="2692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63"/>
          <a:stretch/>
        </p:blipFill>
        <p:spPr bwMode="auto">
          <a:xfrm>
            <a:off x="6300192" y="1507264"/>
            <a:ext cx="2564229" cy="5154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2" b="14976"/>
          <a:stretch/>
        </p:blipFill>
        <p:spPr bwMode="auto">
          <a:xfrm>
            <a:off x="357824" y="4508937"/>
            <a:ext cx="2485984" cy="2287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8" b="44976"/>
          <a:stretch/>
        </p:blipFill>
        <p:spPr bwMode="auto">
          <a:xfrm>
            <a:off x="3491439" y="4385304"/>
            <a:ext cx="2304256" cy="2420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164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87"/>
    </mc:Choice>
    <mc:Fallback xmlns="">
      <p:transition spd="slow" advTm="76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46658" y="176000"/>
            <a:ext cx="810039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Тематическое мероприятие </a:t>
            </a:r>
          </a:p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ru-RU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Мы наследники Великой Победы!»</a:t>
            </a:r>
            <a:endParaRPr lang="ru-RU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9" y="1535822"/>
            <a:ext cx="3223878" cy="4298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26"/>
          <a:stretch/>
        </p:blipFill>
        <p:spPr bwMode="auto">
          <a:xfrm>
            <a:off x="3412269" y="1362950"/>
            <a:ext cx="5651366" cy="447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71329" y="5718718"/>
            <a:ext cx="675614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Учащиеся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Вешкаймского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лицея </a:t>
            </a:r>
          </a:p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им. Б.П. Зиновьева при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УлГТУ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85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98"/>
    </mc:Choice>
    <mc:Fallback xmlns="">
      <p:transition spd="slow" advTm="67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597" y="0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03795"/>
            <a:ext cx="4412365" cy="41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78" y="1328401"/>
            <a:ext cx="3274955" cy="4366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746658" y="176000"/>
            <a:ext cx="810039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Тематическое мероприятие </a:t>
            </a:r>
          </a:p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ru-RU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Мы наследники Великой Победы!»</a:t>
            </a:r>
            <a:endParaRPr lang="ru-RU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71329" y="5718718"/>
            <a:ext cx="675614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Учащиеся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Вешкаймского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лицея </a:t>
            </a:r>
          </a:p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им. Б.П. Зиновьева при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УлГТУ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9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50"/>
    </mc:Choice>
    <mc:Fallback xmlns="">
      <p:transition spd="slow" advTm="8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10158"/>
            <a:ext cx="4963843" cy="372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88840"/>
            <a:ext cx="3367084" cy="4493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746658" y="176000"/>
            <a:ext cx="810039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Тематическое мероприятие </a:t>
            </a:r>
          </a:p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ru-RU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Мы наследники Великой Победы!»</a:t>
            </a:r>
            <a:endParaRPr lang="ru-RU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6465" y="5661030"/>
            <a:ext cx="510889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Учащиеся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Вешкаймского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лицея </a:t>
            </a:r>
          </a:p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им. Б.П. Зиновьева при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УлГТУ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420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63"/>
    </mc:Choice>
    <mc:Fallback xmlns="">
      <p:transition spd="slow" advTm="7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99981"/>
            <a:ext cx="4968552" cy="3726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355" y="1599981"/>
            <a:ext cx="2731067" cy="3641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020132" y="1190017"/>
            <a:ext cx="810039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ДЕНЬ СЕМЕЙНОГО ОБЩЕНИЯ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746658" y="176000"/>
            <a:ext cx="810039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Тематическое мероприятие </a:t>
            </a:r>
          </a:p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ru-RU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Мы наследники Великой Победы!»</a:t>
            </a:r>
            <a:endParaRPr lang="ru-RU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9528" y="5326264"/>
            <a:ext cx="91440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Наши партнеры ТОС «Лидер» и сборная женская по баскетболу «Мамы и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Компания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 обратились с просьбой организовать площадку виртуальной реальности.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156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51"/>
    </mc:Choice>
    <mc:Fallback xmlns="">
      <p:transition spd="slow" advTm="10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36927" y="-8666"/>
            <a:ext cx="55643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ВЕЛОПРОБЕГ </a:t>
            </a:r>
          </a:p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«Победный»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3" y="1614010"/>
            <a:ext cx="5401241" cy="4040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96742"/>
            <a:ext cx="3343554" cy="445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4372" y="5758633"/>
            <a:ext cx="8395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Жизнерадостная красота…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952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88"/>
    </mc:Choice>
    <mc:Fallback xmlns="">
      <p:transition spd="slow" advTm="71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4594" y="64973"/>
            <a:ext cx="810039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ВЕЛОПРОБЕГ </a:t>
            </a:r>
          </a:p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«Победный»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62158" y="5949335"/>
            <a:ext cx="69847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ПУТЕШЕСТВУЕМ ВИРТУАЛЬНО…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839" y="1555104"/>
            <a:ext cx="3287393" cy="439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22" y="1599981"/>
            <a:ext cx="5244684" cy="43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674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33"/>
    </mc:Choice>
    <mc:Fallback xmlns="">
      <p:transition spd="slow" advTm="72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126268" y="135374"/>
            <a:ext cx="810039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ВЕЛОПРОБЕГ </a:t>
            </a:r>
          </a:p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«Победный»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62158" y="5949335"/>
            <a:ext cx="69847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ПУТЕШЕСТВУЕМ ВИРТУАЛЬНО…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4933"/>
            <a:ext cx="2986736" cy="398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048" y="1704934"/>
            <a:ext cx="5309936" cy="3982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496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11"/>
    </mc:Choice>
    <mc:Fallback xmlns="">
      <p:transition spd="slow" advTm="74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9528" y="-5"/>
            <a:ext cx="9163527" cy="685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36527" y="5534560"/>
            <a:ext cx="919751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гостях у группы 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«Остров детства» </a:t>
            </a:r>
            <a:endParaRPr lang="ru-RU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из 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Центра «Семья» в </a:t>
            </a:r>
            <a:r>
              <a:rPr lang="ru-RU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р.п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Вешкайма 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37" y="2119271"/>
            <a:ext cx="4619124" cy="3464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137582"/>
            <a:ext cx="3744904" cy="3427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89927" y="276542"/>
            <a:ext cx="62007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ПОЗНАВАТЕЛЬНО </a:t>
            </a:r>
          </a:p>
          <a:p>
            <a:pPr lvl="0"/>
            <a:r>
              <a:rPr lang="ru-RU" sz="40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 ОЧЕНЬ УВЛЕКАТЕЛЬНО</a:t>
            </a:r>
            <a:endParaRPr lang="ru-RU" sz="40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glow rad="139700">
                  <a:srgbClr val="8064A2">
                    <a:satMod val="175000"/>
                    <a:alpha val="40000"/>
                  </a:srgb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1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81"/>
    </mc:Choice>
    <mc:Fallback xmlns="">
      <p:transition spd="slow" advTm="75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584" y="-3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6051" y="369370"/>
            <a:ext cx="753291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4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ВЗРОСЛЫМ ТОЖЕ ИНТЕРЕСНА ВИРТУАЛЬНАЯ ИСТОРИЯ!!!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31" y="2124773"/>
            <a:ext cx="2642956" cy="3532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93028"/>
            <a:ext cx="4404468" cy="329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5399" y="5657671"/>
            <a:ext cx="829323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гостях у партнера проекта – </a:t>
            </a:r>
          </a:p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ОГАУСО «Сосновый бор» в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р.п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Вешкайма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338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99"/>
    </mc:Choice>
    <mc:Fallback xmlns="">
      <p:transition spd="slow" advTm="69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19672" y="122047"/>
            <a:ext cx="5122556" cy="9848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2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НАШЕ ЗНАЧИМОЕ МЕРОПРИЯТИЕ </a:t>
            </a:r>
          </a:p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«ДЕНЬ ГЕРОЕВ ОТЕЧЕСТВА»</a:t>
            </a:r>
            <a:endParaRPr lang="ru-RU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65"/>
          <a:stretch/>
        </p:blipFill>
        <p:spPr bwMode="auto">
          <a:xfrm>
            <a:off x="3995936" y="1246847"/>
            <a:ext cx="5030370" cy="4194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7544" y="1599982"/>
            <a:ext cx="2952328" cy="3946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9528" y="5546424"/>
            <a:ext cx="916352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этот символичный праздник активные участники проекта встретились в гостях </a:t>
            </a:r>
          </a:p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 ОГАУСО «Сосновый бор» в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р.п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Вешкайма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030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0"/>
    </mc:Choice>
    <mc:Fallback xmlns="">
      <p:transition spd="slow" advTm="90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19021" y="117317"/>
            <a:ext cx="385874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ДЕНЬ ГЕРОЕВ </a:t>
            </a:r>
          </a:p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ОТЕЧЕСТВА</a:t>
            </a:r>
            <a:endParaRPr lang="ru-RU" sz="4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00" b="15999"/>
          <a:stretch/>
        </p:blipFill>
        <p:spPr bwMode="auto">
          <a:xfrm>
            <a:off x="5553735" y="1005706"/>
            <a:ext cx="3216274" cy="24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510" y="1916832"/>
            <a:ext cx="5364088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После прохождения </a:t>
            </a:r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квеста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и защиты проектов «Юные герои Великой Отечественной войны» им были вручены удостоверения «Волонтер Победы» и Грамоты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2" t="20986" r="28821" b="24408"/>
          <a:stretch/>
        </p:blipFill>
        <p:spPr bwMode="auto">
          <a:xfrm>
            <a:off x="5697712" y="3701831"/>
            <a:ext cx="2713049" cy="2841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560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23"/>
    </mc:Choice>
    <mc:Fallback xmlns="">
      <p:transition spd="slow" advTm="89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19021" y="117317"/>
            <a:ext cx="385874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ДЕНЬ ГЕРОЕВ </a:t>
            </a:r>
          </a:p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ОТЕЧЕСТВА</a:t>
            </a:r>
            <a:endParaRPr lang="ru-RU" sz="4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510" y="1796873"/>
            <a:ext cx="5364088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 после просмотра видеофильма о родственниках, участвовавших в Великой Отечественной войне мы продолжили разговор по душам за вкусным чаепитием…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961" y="4196182"/>
            <a:ext cx="3314196" cy="2479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 descr="C:\ПРОЕКТЫ\ПОД ЗНАМЕНЕМ ПОБЕДЫ\ФИЛЬМ ПЗМ\Михеевы\Куртмин прапрадедушка Михеевых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699" y="1025740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789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72"/>
    </mc:Choice>
    <mc:Fallback xmlns="">
      <p:transition spd="slow" advTm="75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841" y="237419"/>
            <a:ext cx="795905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4598" y="3789582"/>
            <a:ext cx="9254298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 </a:t>
            </a:r>
            <a:r>
              <a:rPr lang="ru-RU" sz="3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ликвидация информационной  и социальной изоляции у людей с ограниченными возможностями </a:t>
            </a:r>
            <a:r>
              <a:rPr lang="ru-RU" sz="3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здоровья;</a:t>
            </a:r>
            <a:endParaRPr lang="ru-RU" sz="3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2391" y="1459506"/>
            <a:ext cx="88924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- активизация познавательной инициативы и созидательной способности участников проекта;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6877" y="2736503"/>
            <a:ext cx="88924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проявление творческого, патриотического самовыражения;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9528" y="5348366"/>
            <a:ext cx="93584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укрепление внутрисемейных связей участников проекта, улучшение взаимоотношений  между детьми, родителями, бабушками и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дедушками.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020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36"/>
    </mc:Choice>
    <mc:Fallback xmlns="">
      <p:transition spd="slow" advTm="116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85581"/>
            <a:ext cx="7950604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9528" y="2105481"/>
            <a:ext cx="9099977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Вовлечение </a:t>
            </a:r>
            <a:r>
              <a:rPr lang="ru-RU" sz="3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проект 500 человек </a:t>
            </a:r>
            <a:r>
              <a:rPr lang="ru-RU" sz="3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 помощью использования технологий виртуальной реальности (а именно 180 детей с инвалидностью и детей с ограниченными возможностями здоровья, 110 детей, находящихся в трудной жизненной ситуации </a:t>
            </a:r>
            <a:r>
              <a:rPr lang="ru-RU" sz="3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детей из многодетных семей, </a:t>
            </a:r>
            <a:r>
              <a:rPr lang="ru-RU" sz="3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290 граждан льготных </a:t>
            </a:r>
            <a:r>
              <a:rPr lang="ru-RU" sz="3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категорий)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5246" y="5830877"/>
            <a:ext cx="85104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</a:t>
            </a:r>
            <a:r>
              <a:rPr lang="ru-RU" sz="3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2020 г. Проведено </a:t>
            </a:r>
            <a:r>
              <a:rPr lang="ru-RU" sz="3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26 </a:t>
            </a:r>
            <a:r>
              <a:rPr lang="ru-RU" sz="3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встреч в двух сменах онлайн лагеря и 14 офлайн мероприятий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644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88"/>
    </mc:Choice>
    <mc:Fallback xmlns="">
      <p:transition spd="slow" advTm="117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19717" y="706984"/>
            <a:ext cx="673934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ПРОЕКТ «ПОД ЗНАМЕНЕМ ПОБЕДЫ»</a:t>
            </a:r>
          </a:p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ПОКАЗАЛ СЕБЯ АКТУАЛЬНЫМ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9528" y="5755987"/>
            <a:ext cx="916352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И МЫ РАДЫ, ЧТО ОН НАХОДИТ ОТКЛИК В СЕРДЦАХ ЛЮДЕЙ…</a:t>
            </a: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2" t="9531" r="12201" b="18097"/>
          <a:stretch/>
        </p:blipFill>
        <p:spPr bwMode="auto">
          <a:xfrm>
            <a:off x="135951" y="2474613"/>
            <a:ext cx="6433919" cy="3253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9842" y="1773465"/>
            <a:ext cx="891436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 МЕСТО НА КОНКУРСЕ «Доброволец ульяновской области»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16214" y="3131826"/>
            <a:ext cx="262778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 реализацию проекта дополнительно Привлечено 50000 рублей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810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41"/>
    </mc:Choice>
    <mc:Fallback xmlns="">
      <p:transition spd="slow" advTm="95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4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07298" y="214986"/>
            <a:ext cx="5918993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2021 году 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ПРОЕКТ «ПОД ЗНАМЕНЕМ ПОБЕДЫ»</a:t>
            </a:r>
          </a:p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ЖДЕТ НОВАЯ ЖИЗНЬ</a:t>
            </a:r>
            <a:endParaRPr lang="ru-RU" sz="28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9528" y="5755987"/>
            <a:ext cx="916352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03647" y="6214284"/>
            <a:ext cx="733670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БУДЕТ ВИРТУАЛЬНО КРУТО!!! ЛАГЕРЮ БЫТЬ!!! 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478" y="1599980"/>
            <a:ext cx="7384870" cy="4554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024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8"/>
    </mc:Choice>
    <mc:Fallback xmlns="">
      <p:transition spd="slow" advTm="67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nplus.com/files/resources/original/5b9036dc698aa165ab564d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2" y="5351"/>
            <a:ext cx="9144001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zen_doc/96780/pub_5c000cc2a7473900acf3257f_5c00106dae7d9600aad64eca/scale_120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4" r="6250" b="31729"/>
          <a:stretch/>
        </p:blipFill>
        <p:spPr bwMode="auto">
          <a:xfrm>
            <a:off x="6876256" y="24132"/>
            <a:ext cx="2267743" cy="6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28" y="117317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21905" y="-315416"/>
            <a:ext cx="5354351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ru-RU" sz="32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ПРОЕКТ</a:t>
            </a:r>
          </a:p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«ПОД ЗНАМЕНЕМ ПОБЕДЫ»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9528" y="5755987"/>
            <a:ext cx="916352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4284" y="1611813"/>
            <a:ext cx="733670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Мы  хотели  сделать чью-то жизнь счастливее! Мы реализовали свой проект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"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Под знаменем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Победы"! </a:t>
            </a:r>
          </a:p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Смотрим 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глаза детей и понимаем, что у нас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получилось!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1371" y="4581128"/>
            <a:ext cx="7208384" cy="193899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РОСТЕЛЕКОМ, 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 </a:t>
            </a: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 поддержку!</a:t>
            </a:r>
          </a:p>
        </p:txBody>
      </p:sp>
      <p:pic>
        <p:nvPicPr>
          <p:cNvPr id="45058" name="Picture 2" descr="https://2.bp.blogspot.com/-OYXBm6MMOEY/WpTEizt3x1I/AAAAAAALMzs/oso3fcML_OUPTj9S5_YqRuBdA_J23uNYgCLcBGAs/s1600/AF005790_03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517" y="4085972"/>
            <a:ext cx="2015969" cy="1634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128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50"/>
    </mc:Choice>
    <mc:Fallback xmlns="">
      <p:transition spd="slow" advTm="10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-28575"/>
            <a:ext cx="226853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50" b="99192" l="1201" r="981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03"/>
            <a:ext cx="1828255" cy="148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11" y="382012"/>
            <a:ext cx="891538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НАШ ПРОЕКТ 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«ПОД ЗНАМЕНЕМ ПОБЕДЫ» 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glow rad="139700">
                    <a:srgbClr val="8064A2">
                      <a:satMod val="175000"/>
                      <a:alpha val="40000"/>
                    </a:srgb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ИНТЕРНЕТЕ:</a:t>
            </a:r>
          </a:p>
        </p:txBody>
      </p:sp>
      <p:pic>
        <p:nvPicPr>
          <p:cNvPr id="1029" name="Picture 5" descr="https://w7.pngwing.com/pngs/810/374/png-transparent-firefox-web-browser-google-chrome-internet-explorer-privacy-mode-internet-computer-internet-mozill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043" b="99783" l="43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7335"/>
            <a:ext cx="3528392" cy="352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97031" y="3645024"/>
            <a:ext cx="648072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http://www.ogauso-sosnovyibor.ru/pod-znamenem-pobedy.html</a:t>
            </a:r>
            <a:endParaRPr lang="ru-RU" sz="3600" b="1" cap="all" dirty="0" smtClean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040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7|0.8|0.7|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|3.4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7|1.6|1.8|1.7|2.1|2.1|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7|1.7|1.8|1.7|2|1.8|1.7|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4|2|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|1.4|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5|0.9|1.1|1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3|0.9|1|1|0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8|1.5|1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|1.2|1.2|1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7|1|1|1.1|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9|0.9|1.2|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0.7|0.8|0.7|0.7|0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1|1.1|1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|0.9|1|0.9|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7|1.1|0.9|1|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7|1.1|0.9|0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|1.1|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4|1.4|1.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5|1.3|1.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|1.1|0.9|1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8|0.7|1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|1.2|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8|0.9|1.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|1.2|1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|1|1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2|1|1.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|2.2|1.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|2|1.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2.7|2.2|2.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|4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|1.3|1.3|1.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6|1.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4|5.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5507</TotalTime>
  <Words>879</Words>
  <Application>Microsoft Office PowerPoint</Application>
  <PresentationFormat>Экран (4:3)</PresentationFormat>
  <Paragraphs>156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77</cp:revision>
  <dcterms:created xsi:type="dcterms:W3CDTF">2020-03-30T12:26:59Z</dcterms:created>
  <dcterms:modified xsi:type="dcterms:W3CDTF">2022-04-15T19:26:27Z</dcterms:modified>
</cp:coreProperties>
</file>